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44" r:id="rId6"/>
    <p:sldId id="371" r:id="rId7"/>
    <p:sldId id="350" r:id="rId8"/>
    <p:sldId id="366" r:id="rId9"/>
    <p:sldId id="367" r:id="rId10"/>
    <p:sldId id="351" r:id="rId11"/>
    <p:sldId id="370" r:id="rId12"/>
    <p:sldId id="352" r:id="rId13"/>
    <p:sldId id="368" r:id="rId14"/>
    <p:sldId id="353" r:id="rId15"/>
    <p:sldId id="369" r:id="rId16"/>
    <p:sldId id="354" r:id="rId17"/>
    <p:sldId id="355" r:id="rId18"/>
    <p:sldId id="37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082" autoAdjust="0"/>
    <p:restoredTop sz="86395"/>
  </p:normalViewPr>
  <p:slideViewPr>
    <p:cSldViewPr showGuides="1">
      <p:cViewPr varScale="1">
        <p:scale>
          <a:sx n="111" d="100"/>
          <a:sy n="111" d="100"/>
        </p:scale>
        <p:origin x="408" y="9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FE9588D6-AAF6-48EF-941F-647CFEB9DB63}"/>
    <pc:docChg chg="modMainMaster">
      <pc:chgData name="Laura Glover" userId="0654c38050dc99c9" providerId="LiveId" clId="{FE9588D6-AAF6-48EF-941F-647CFEB9DB63}" dt="2025-11-20T10:21:19.307" v="12" actId="20577"/>
      <pc:docMkLst>
        <pc:docMk/>
      </pc:docMkLst>
      <pc:sldMasterChg chg="modSp mod">
        <pc:chgData name="Laura Glover" userId="0654c38050dc99c9" providerId="LiveId" clId="{FE9588D6-AAF6-48EF-941F-647CFEB9DB63}" dt="2025-11-20T10:21:19.307" v="12" actId="20577"/>
        <pc:sldMasterMkLst>
          <pc:docMk/>
          <pc:sldMasterMk cId="0" sldId="2147483651"/>
        </pc:sldMasterMkLst>
        <pc:spChg chg="mod">
          <ac:chgData name="Laura Glover" userId="0654c38050dc99c9" providerId="LiveId" clId="{FE9588D6-AAF6-48EF-941F-647CFEB9DB63}" dt="2025-11-20T10:21:19.307" v="12"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11/20/2025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City &amp; Guilds Limited.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4: Problem-solving techniques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7FFA7-18CC-4A76-B8A9-77844EE0CAC1}"/>
              </a:ext>
            </a:extLst>
          </p:cNvPr>
          <p:cNvSpPr>
            <a:spLocks noGrp="1"/>
          </p:cNvSpPr>
          <p:nvPr>
            <p:ph type="title"/>
          </p:nvPr>
        </p:nvSpPr>
        <p:spPr/>
        <p:txBody>
          <a:bodyPr/>
          <a:lstStyle/>
          <a:p>
            <a:r>
              <a:rPr lang="en-GB" dirty="0"/>
              <a:t>Tools and equipment problems (continued)</a:t>
            </a:r>
          </a:p>
        </p:txBody>
      </p:sp>
      <p:sp>
        <p:nvSpPr>
          <p:cNvPr id="3" name="Content Placeholder 2">
            <a:extLst>
              <a:ext uri="{FF2B5EF4-FFF2-40B4-BE49-F238E27FC236}">
                <a16:creationId xmlns:a16="http://schemas.microsoft.com/office/drawing/2014/main" id="{E5D38C7A-989C-406D-A100-97652D345428}"/>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A tool breaks – e.g. a chisel is broken or blunt. It is best to use good quality tools to prevent lots of purchases. To solve this avoid buying cheap as you eventually buy twice!</a:t>
            </a:r>
          </a:p>
          <a:p>
            <a:pPr marL="342900" indent="-342900">
              <a:buClr>
                <a:srgbClr val="0077E3"/>
              </a:buClr>
              <a:buFont typeface="Arial" panose="020B0604020202020204" pitchFamily="34" charset="0"/>
              <a:buChar char="•"/>
            </a:pPr>
            <a:r>
              <a:rPr lang="en-GB" dirty="0"/>
              <a:t>A machine such as an excavator or dumper breaks down and is unusable. To resolve this, ensure tools are maintained and looked after properly.</a:t>
            </a:r>
          </a:p>
          <a:p>
            <a:pPr marL="342900" indent="-342900">
              <a:buClr>
                <a:srgbClr val="0077E3"/>
              </a:buClr>
              <a:buFont typeface="Arial" panose="020B0604020202020204" pitchFamily="34" charset="0"/>
              <a:buChar char="•"/>
            </a:pPr>
            <a:r>
              <a:rPr lang="en-GB" dirty="0"/>
              <a:t>If access equipment is faulty or not safe to use then it should not be used but must be reported immediately. Employers should ensure staff look after tools and equipment and report any defects. This avoids any problems with workers and tools.</a:t>
            </a:r>
          </a:p>
        </p:txBody>
      </p:sp>
    </p:spTree>
    <p:extLst>
      <p:ext uri="{BB962C8B-B14F-4D97-AF65-F5344CB8AC3E}">
        <p14:creationId xmlns:p14="http://schemas.microsoft.com/office/powerpoint/2010/main" val="598428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E7211-2F45-4CD2-9CC3-14BDD93FDDEA}"/>
              </a:ext>
            </a:extLst>
          </p:cNvPr>
          <p:cNvSpPr>
            <a:spLocks noGrp="1"/>
          </p:cNvSpPr>
          <p:nvPr>
            <p:ph type="title"/>
          </p:nvPr>
        </p:nvSpPr>
        <p:spPr/>
        <p:txBody>
          <a:bodyPr/>
          <a:lstStyle/>
          <a:p>
            <a:r>
              <a:rPr lang="en-GB" dirty="0"/>
              <a:t>Safety problems</a:t>
            </a:r>
            <a:br>
              <a:rPr lang="en-GB" dirty="0"/>
            </a:br>
            <a:br>
              <a:rPr lang="en-GB" dirty="0"/>
            </a:br>
            <a:br>
              <a:rPr lang="en-GB" dirty="0"/>
            </a:br>
            <a:endParaRPr lang="en-GB" dirty="0"/>
          </a:p>
        </p:txBody>
      </p:sp>
      <p:sp>
        <p:nvSpPr>
          <p:cNvPr id="3" name="Content Placeholder 2">
            <a:extLst>
              <a:ext uri="{FF2B5EF4-FFF2-40B4-BE49-F238E27FC236}">
                <a16:creationId xmlns:a16="http://schemas.microsoft.com/office/drawing/2014/main" id="{8C8D26B6-F635-4928-AAA8-26BFE635D8E0}"/>
              </a:ext>
            </a:extLst>
          </p:cNvPr>
          <p:cNvSpPr>
            <a:spLocks noGrp="1"/>
          </p:cNvSpPr>
          <p:nvPr>
            <p:ph sz="quarter" idx="10"/>
          </p:nvPr>
        </p:nvSpPr>
        <p:spPr>
          <a:xfrm>
            <a:off x="457200" y="1512000"/>
            <a:ext cx="4834880" cy="4248000"/>
          </a:xfrm>
        </p:spPr>
        <p:txBody>
          <a:bodyPr/>
          <a:lstStyle/>
          <a:p>
            <a:r>
              <a:rPr lang="en-GB" dirty="0"/>
              <a:t>Safety will always be an issue onsite if rules are not kept.</a:t>
            </a:r>
          </a:p>
          <a:p>
            <a:r>
              <a:rPr lang="en-GB" dirty="0"/>
              <a:t>Employees who abuse the procedures put in place to ensure the safety of others will be reprimanded and disciplined accordingly. A solution to safety problems is to appoint a competent person to set up a safety policy and series of safety checks.</a:t>
            </a:r>
          </a:p>
          <a:p>
            <a:r>
              <a:rPr lang="en-GB" dirty="0"/>
              <a:t>Once the checks are in place, the guidance will be clear for everyone to follow.</a:t>
            </a:r>
          </a:p>
        </p:txBody>
      </p:sp>
      <p:pic>
        <p:nvPicPr>
          <p:cNvPr id="6" name="Picture 5">
            <a:extLst>
              <a:ext uri="{FF2B5EF4-FFF2-40B4-BE49-F238E27FC236}">
                <a16:creationId xmlns:a16="http://schemas.microsoft.com/office/drawing/2014/main" id="{06CFE3AC-E06C-4AD8-9E39-A63E6C60B6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2404505"/>
            <a:ext cx="3058194" cy="2048990"/>
          </a:xfrm>
          <a:prstGeom prst="rect">
            <a:avLst/>
          </a:prstGeom>
        </p:spPr>
      </p:pic>
    </p:spTree>
    <p:extLst>
      <p:ext uri="{BB962C8B-B14F-4D97-AF65-F5344CB8AC3E}">
        <p14:creationId xmlns:p14="http://schemas.microsoft.com/office/powerpoint/2010/main" val="2582068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63D90-12C1-425F-AEE9-6FA744BD9663}"/>
              </a:ext>
            </a:extLst>
          </p:cNvPr>
          <p:cNvSpPr>
            <a:spLocks noGrp="1"/>
          </p:cNvSpPr>
          <p:nvPr>
            <p:ph type="title"/>
          </p:nvPr>
        </p:nvSpPr>
        <p:spPr/>
        <p:txBody>
          <a:bodyPr/>
          <a:lstStyle/>
          <a:p>
            <a:r>
              <a:rPr lang="en-GB" dirty="0"/>
              <a:t>Safety problems (continued)</a:t>
            </a:r>
          </a:p>
        </p:txBody>
      </p:sp>
      <p:sp>
        <p:nvSpPr>
          <p:cNvPr id="3" name="Content Placeholder 2">
            <a:extLst>
              <a:ext uri="{FF2B5EF4-FFF2-40B4-BE49-F238E27FC236}">
                <a16:creationId xmlns:a16="http://schemas.microsoft.com/office/drawing/2014/main" id="{FA452E91-C69D-4A5A-BF6C-D3822309B109}"/>
              </a:ext>
            </a:extLst>
          </p:cNvPr>
          <p:cNvSpPr>
            <a:spLocks noGrp="1"/>
          </p:cNvSpPr>
          <p:nvPr>
            <p:ph sz="quarter" idx="10"/>
          </p:nvPr>
        </p:nvSpPr>
        <p:spPr>
          <a:xfrm>
            <a:off x="323528" y="1916832"/>
            <a:ext cx="4968552" cy="4248000"/>
          </a:xfrm>
        </p:spPr>
        <p:txBody>
          <a:bodyPr/>
          <a:lstStyle/>
          <a:p>
            <a:r>
              <a:rPr lang="en-GB" dirty="0"/>
              <a:t>A method statement will be required along with risk assessments prior to any work being carried out.</a:t>
            </a:r>
          </a:p>
          <a:p>
            <a:r>
              <a:rPr lang="en-GB" dirty="0"/>
              <a:t>Once the checks are in place the guidance will be clear for everyone to follow.</a:t>
            </a:r>
          </a:p>
          <a:p>
            <a:r>
              <a:rPr lang="en-GB" dirty="0"/>
              <a:t>Discipline processes will be implemented if the employers do not follow procedures.</a:t>
            </a:r>
          </a:p>
          <a:p>
            <a:endParaRPr lang="en-GB" dirty="0"/>
          </a:p>
        </p:txBody>
      </p:sp>
      <p:pic>
        <p:nvPicPr>
          <p:cNvPr id="6" name="Picture 5" descr="A person wearing a safety vest&#10;&#10;Description automatically generated with medium confidence">
            <a:extLst>
              <a:ext uri="{FF2B5EF4-FFF2-40B4-BE49-F238E27FC236}">
                <a16:creationId xmlns:a16="http://schemas.microsoft.com/office/drawing/2014/main" id="{3171C95F-CC56-40AD-9F71-50FFB50AE9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35263" y="1700808"/>
            <a:ext cx="3140968" cy="3140968"/>
          </a:xfrm>
          <a:prstGeom prst="rect">
            <a:avLst/>
          </a:prstGeom>
        </p:spPr>
      </p:pic>
    </p:spTree>
    <p:extLst>
      <p:ext uri="{BB962C8B-B14F-4D97-AF65-F5344CB8AC3E}">
        <p14:creationId xmlns:p14="http://schemas.microsoft.com/office/powerpoint/2010/main" val="1750191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E937-1449-4EA3-9899-FB0DAB5699C9}"/>
              </a:ext>
            </a:extLst>
          </p:cNvPr>
          <p:cNvSpPr>
            <a:spLocks noGrp="1"/>
          </p:cNvSpPr>
          <p:nvPr>
            <p:ph type="title"/>
          </p:nvPr>
        </p:nvSpPr>
        <p:spPr/>
        <p:txBody>
          <a:bodyPr/>
          <a:lstStyle/>
          <a:p>
            <a:r>
              <a:rPr lang="en-GB" dirty="0"/>
              <a:t>Environment problems</a:t>
            </a:r>
          </a:p>
        </p:txBody>
      </p:sp>
      <p:sp>
        <p:nvSpPr>
          <p:cNvPr id="3" name="Content Placeholder 2">
            <a:extLst>
              <a:ext uri="{FF2B5EF4-FFF2-40B4-BE49-F238E27FC236}">
                <a16:creationId xmlns:a16="http://schemas.microsoft.com/office/drawing/2014/main" id="{81A11F76-A378-4C04-9CC6-9AA0E5CEE167}"/>
              </a:ext>
            </a:extLst>
          </p:cNvPr>
          <p:cNvSpPr>
            <a:spLocks noGrp="1"/>
          </p:cNvSpPr>
          <p:nvPr>
            <p:ph sz="quarter" idx="10"/>
          </p:nvPr>
        </p:nvSpPr>
        <p:spPr/>
        <p:txBody>
          <a:bodyPr/>
          <a:lstStyle/>
          <a:p>
            <a:r>
              <a:rPr lang="en-GB" dirty="0"/>
              <a:t>Environmental issues can cause a whole host of problems within the built environment. The following can contribute to environmental concerns:</a:t>
            </a:r>
          </a:p>
          <a:p>
            <a:pPr marL="342900" indent="-342900">
              <a:buClr>
                <a:srgbClr val="0077E3"/>
              </a:buClr>
              <a:buFont typeface="Arial" panose="020B0604020202020204" pitchFamily="34" charset="0"/>
              <a:buChar char="•"/>
            </a:pPr>
            <a:r>
              <a:rPr lang="en-GB" dirty="0"/>
              <a:t>poor planning</a:t>
            </a:r>
          </a:p>
          <a:p>
            <a:pPr marL="342900" indent="-342900">
              <a:buClr>
                <a:srgbClr val="0077E3"/>
              </a:buClr>
              <a:buFont typeface="Arial" panose="020B0604020202020204" pitchFamily="34" charset="0"/>
              <a:buChar char="•"/>
            </a:pPr>
            <a:r>
              <a:rPr lang="en-GB" dirty="0"/>
              <a:t>inconsiderate workforce</a:t>
            </a:r>
          </a:p>
          <a:p>
            <a:pPr marL="342900" indent="-342900">
              <a:buClr>
                <a:srgbClr val="0077E3"/>
              </a:buClr>
              <a:buFont typeface="Arial" panose="020B0604020202020204" pitchFamily="34" charset="0"/>
              <a:buChar char="•"/>
            </a:pPr>
            <a:r>
              <a:rPr lang="en-GB" dirty="0"/>
              <a:t>lack of care and neglect</a:t>
            </a:r>
          </a:p>
          <a:p>
            <a:pPr marL="342900" indent="-342900">
              <a:buClr>
                <a:srgbClr val="0077E3"/>
              </a:buClr>
              <a:buFont typeface="Arial" panose="020B0604020202020204" pitchFamily="34" charset="0"/>
              <a:buChar char="•"/>
            </a:pPr>
            <a:r>
              <a:rPr lang="en-GB" dirty="0"/>
              <a:t>poor air quality, ventilation</a:t>
            </a:r>
          </a:p>
          <a:p>
            <a:pPr marL="342900" indent="-342900">
              <a:buClr>
                <a:srgbClr val="0077E3"/>
              </a:buClr>
              <a:buFont typeface="Arial" panose="020B0604020202020204" pitchFamily="34" charset="0"/>
              <a:buChar char="•"/>
            </a:pPr>
            <a:r>
              <a:rPr lang="en-GB" dirty="0"/>
              <a:t>poor noise</a:t>
            </a:r>
          </a:p>
          <a:p>
            <a:pPr marL="342900" indent="-342900">
              <a:buClr>
                <a:srgbClr val="0077E3"/>
              </a:buClr>
              <a:buFont typeface="Arial" panose="020B0604020202020204" pitchFamily="34" charset="0"/>
              <a:buChar char="•"/>
            </a:pPr>
            <a:r>
              <a:rPr lang="en-GB" dirty="0"/>
              <a:t>poor ergonomics.</a:t>
            </a:r>
          </a:p>
          <a:p>
            <a:pPr marL="342900" indent="-342900">
              <a:buFont typeface="Arial" panose="020B0604020202020204" pitchFamily="34" charset="0"/>
              <a:buChar char="•"/>
            </a:pPr>
            <a:endParaRPr lang="en-GB" dirty="0"/>
          </a:p>
          <a:p>
            <a:endParaRPr lang="en-GB" dirty="0"/>
          </a:p>
          <a:p>
            <a:endParaRPr lang="en-GB" dirty="0"/>
          </a:p>
        </p:txBody>
      </p:sp>
      <p:pic>
        <p:nvPicPr>
          <p:cNvPr id="6" name="Picture 5" descr="A picture containing logo&#10;&#10;Description automatically generated">
            <a:extLst>
              <a:ext uri="{FF2B5EF4-FFF2-40B4-BE49-F238E27FC236}">
                <a16:creationId xmlns:a16="http://schemas.microsoft.com/office/drawing/2014/main" id="{45095B88-2D3E-4D2D-95EF-836A333A52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16016" y="2276872"/>
            <a:ext cx="3888432" cy="3888432"/>
          </a:xfrm>
          <a:prstGeom prst="rect">
            <a:avLst/>
          </a:prstGeom>
        </p:spPr>
      </p:pic>
    </p:spTree>
    <p:extLst>
      <p:ext uri="{BB962C8B-B14F-4D97-AF65-F5344CB8AC3E}">
        <p14:creationId xmlns:p14="http://schemas.microsoft.com/office/powerpoint/2010/main" val="503514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E44D-59EE-481F-B9A7-160C16E24B6A}"/>
              </a:ext>
            </a:extLst>
          </p:cNvPr>
          <p:cNvSpPr>
            <a:spLocks noGrp="1"/>
          </p:cNvSpPr>
          <p:nvPr>
            <p:ph type="title"/>
          </p:nvPr>
        </p:nvSpPr>
        <p:spPr/>
        <p:txBody>
          <a:bodyPr/>
          <a:lstStyle/>
          <a:p>
            <a:r>
              <a:rPr lang="en-GB" dirty="0"/>
              <a:t>Environmental solutions</a:t>
            </a:r>
          </a:p>
        </p:txBody>
      </p:sp>
      <p:sp>
        <p:nvSpPr>
          <p:cNvPr id="3" name="Content Placeholder 2">
            <a:extLst>
              <a:ext uri="{FF2B5EF4-FFF2-40B4-BE49-F238E27FC236}">
                <a16:creationId xmlns:a16="http://schemas.microsoft.com/office/drawing/2014/main" id="{AA53B5AD-D6E7-4D7E-AE4E-8783716B0F8D}"/>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Poor planning: ensure that a team of competent people plan activities.</a:t>
            </a:r>
          </a:p>
          <a:p>
            <a:pPr marL="342900" indent="-342900">
              <a:buClr>
                <a:srgbClr val="0077E3"/>
              </a:buClr>
              <a:buFont typeface="Arial" panose="020B0604020202020204" pitchFamily="34" charset="0"/>
              <a:buChar char="•"/>
            </a:pPr>
            <a:r>
              <a:rPr lang="en-GB" dirty="0"/>
              <a:t>Inconsiderate or inexperienced workforce: ensure the workforce are briefed thoroughly on how to protect the environment.</a:t>
            </a:r>
          </a:p>
          <a:p>
            <a:pPr marL="342900" indent="-342900">
              <a:buClr>
                <a:srgbClr val="0077E3"/>
              </a:buClr>
              <a:buFont typeface="Arial" panose="020B0604020202020204" pitchFamily="34" charset="0"/>
              <a:buChar char="•"/>
            </a:pPr>
            <a:r>
              <a:rPr lang="en-GB" dirty="0"/>
              <a:t>Lack of care or neglect: ensure adequate training and supervision is put in place to educate the workforce.</a:t>
            </a:r>
          </a:p>
          <a:p>
            <a:pPr marL="342900" indent="-342900">
              <a:buClr>
                <a:srgbClr val="0077E3"/>
              </a:buClr>
              <a:buFont typeface="Arial" panose="020B0604020202020204" pitchFamily="34" charset="0"/>
              <a:buChar char="•"/>
            </a:pPr>
            <a:r>
              <a:rPr lang="en-GB" dirty="0"/>
              <a:t>Poor air quality, ventilation: ensure that the workplace is ventilated, well lit and employees have sufficient protection for themselves and for the environment.</a:t>
            </a:r>
          </a:p>
          <a:p>
            <a:pPr marL="342900" indent="-342900">
              <a:buClr>
                <a:srgbClr val="0077E3"/>
              </a:buClr>
              <a:buFont typeface="Arial" panose="020B0604020202020204" pitchFamily="34" charset="0"/>
              <a:buChar char="•"/>
            </a:pPr>
            <a:r>
              <a:rPr lang="en-GB" dirty="0"/>
              <a:t>Poor noise quality: ensure any resources used that will be noisy are dampened or encased to avoid noise pollution.</a:t>
            </a:r>
          </a:p>
          <a:p>
            <a:endParaRPr lang="en-GB" dirty="0"/>
          </a:p>
        </p:txBody>
      </p:sp>
    </p:spTree>
    <p:extLst>
      <p:ext uri="{BB962C8B-B14F-4D97-AF65-F5344CB8AC3E}">
        <p14:creationId xmlns:p14="http://schemas.microsoft.com/office/powerpoint/2010/main" val="1588605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243BA-94DB-4810-845C-DC6C199F05FB}"/>
              </a:ext>
            </a:extLst>
          </p:cNvPr>
          <p:cNvSpPr>
            <a:spLocks noGrp="1"/>
          </p:cNvSpPr>
          <p:nvPr>
            <p:ph type="title"/>
          </p:nvPr>
        </p:nvSpPr>
        <p:spPr/>
        <p:txBody>
          <a:bodyPr/>
          <a:lstStyle/>
          <a:p>
            <a:r>
              <a:rPr lang="en-GB" dirty="0"/>
              <a:t>Problem solving	</a:t>
            </a:r>
          </a:p>
        </p:txBody>
      </p:sp>
      <p:sp>
        <p:nvSpPr>
          <p:cNvPr id="3" name="Content Placeholder 2">
            <a:extLst>
              <a:ext uri="{FF2B5EF4-FFF2-40B4-BE49-F238E27FC236}">
                <a16:creationId xmlns:a16="http://schemas.microsoft.com/office/drawing/2014/main" id="{07F6102C-C46D-4F17-A6B2-E68C7084B8DC}"/>
              </a:ext>
            </a:extLst>
          </p:cNvPr>
          <p:cNvSpPr>
            <a:spLocks noGrp="1"/>
          </p:cNvSpPr>
          <p:nvPr>
            <p:ph sz="quarter" idx="10"/>
          </p:nvPr>
        </p:nvSpPr>
        <p:spPr/>
        <p:txBody>
          <a:bodyPr/>
          <a:lstStyle/>
          <a:p>
            <a:r>
              <a:rPr lang="en-GB" dirty="0"/>
              <a:t>In an ideal world, problems would not occur. However, we all know that because of poor planning, poor management, inexperience, inconsistencies, lack of effort or even just being in the wrong place at the wrong time, problems can happen.</a:t>
            </a:r>
          </a:p>
          <a:p>
            <a:r>
              <a:rPr lang="en-GB" dirty="0"/>
              <a:t>It is up to the individual to work within a team to solve problems as quickly as possible with the aim to cause the least damage to people or property, hassle, concern, loss of earnings or even prevent loss of life.</a:t>
            </a:r>
          </a:p>
        </p:txBody>
      </p:sp>
    </p:spTree>
    <p:extLst>
      <p:ext uri="{BB962C8B-B14F-4D97-AF65-F5344CB8AC3E}">
        <p14:creationId xmlns:p14="http://schemas.microsoft.com/office/powerpoint/2010/main" val="200628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Problem-solving techniques in the workplace</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Employers are looking for employees who can use their own initiative in the workplace.</a:t>
            </a:r>
          </a:p>
          <a:p>
            <a:r>
              <a:rPr lang="en-GB" dirty="0"/>
              <a:t>An employee can demonstrate this in a variety of ways.</a:t>
            </a:r>
          </a:p>
          <a:p>
            <a:r>
              <a:rPr lang="en-GB" dirty="0"/>
              <a:t>Employees must present themselves in the correct manner with a supervisor who is looking for responsible, trustworthy staff who show a good attention to detail in their work.</a:t>
            </a:r>
          </a:p>
          <a:p>
            <a:r>
              <a:rPr lang="en-GB" dirty="0"/>
              <a:t> </a:t>
            </a:r>
          </a:p>
        </p:txBody>
      </p:sp>
    </p:spTree>
    <p:extLst>
      <p:ext uri="{BB962C8B-B14F-4D97-AF65-F5344CB8AC3E}">
        <p14:creationId xmlns:p14="http://schemas.microsoft.com/office/powerpoint/2010/main" val="3587744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EB129-554A-46FB-B71F-2E7B14712BE9}"/>
              </a:ext>
            </a:extLst>
          </p:cNvPr>
          <p:cNvSpPr>
            <a:spLocks noGrp="1"/>
          </p:cNvSpPr>
          <p:nvPr>
            <p:ph type="title"/>
          </p:nvPr>
        </p:nvSpPr>
        <p:spPr/>
        <p:txBody>
          <a:bodyPr/>
          <a:lstStyle/>
          <a:p>
            <a:r>
              <a:rPr lang="en-GB" dirty="0"/>
              <a:t>Problem solving</a:t>
            </a:r>
          </a:p>
        </p:txBody>
      </p:sp>
      <p:sp>
        <p:nvSpPr>
          <p:cNvPr id="3" name="Content Placeholder 2">
            <a:extLst>
              <a:ext uri="{FF2B5EF4-FFF2-40B4-BE49-F238E27FC236}">
                <a16:creationId xmlns:a16="http://schemas.microsoft.com/office/drawing/2014/main" id="{624CC2D9-AF6B-41DC-96B2-2F2900823820}"/>
              </a:ext>
            </a:extLst>
          </p:cNvPr>
          <p:cNvSpPr>
            <a:spLocks noGrp="1"/>
          </p:cNvSpPr>
          <p:nvPr>
            <p:ph sz="quarter" idx="10"/>
          </p:nvPr>
        </p:nvSpPr>
        <p:spPr/>
        <p:txBody>
          <a:bodyPr/>
          <a:lstStyle/>
          <a:p>
            <a:r>
              <a:rPr lang="en-GB" dirty="0"/>
              <a:t>The following behaviours, skills and ethics support problem solving in the workplace:</a:t>
            </a:r>
          </a:p>
          <a:p>
            <a:pPr marL="342900" indent="-342900">
              <a:buClr>
                <a:srgbClr val="0077E3"/>
              </a:buClr>
              <a:buFont typeface="Arial" panose="020B0604020202020204" pitchFamily="34" charset="0"/>
              <a:buChar char="•"/>
            </a:pPr>
            <a:r>
              <a:rPr lang="en-GB" dirty="0"/>
              <a:t>calmness</a:t>
            </a:r>
          </a:p>
          <a:p>
            <a:pPr marL="342900" indent="-342900">
              <a:buClr>
                <a:srgbClr val="0077E3"/>
              </a:buClr>
              <a:buFont typeface="Arial" panose="020B0604020202020204" pitchFamily="34" charset="0"/>
              <a:buChar char="•"/>
            </a:pPr>
            <a:r>
              <a:rPr lang="en-GB" dirty="0"/>
              <a:t>reasoning</a:t>
            </a:r>
          </a:p>
          <a:p>
            <a:pPr marL="342900" indent="-342900">
              <a:buClr>
                <a:srgbClr val="0077E3"/>
              </a:buClr>
              <a:buFont typeface="Arial" panose="020B0604020202020204" pitchFamily="34" charset="0"/>
              <a:buChar char="•"/>
            </a:pPr>
            <a:r>
              <a:rPr lang="en-GB" dirty="0"/>
              <a:t>logical thinking</a:t>
            </a:r>
          </a:p>
          <a:p>
            <a:pPr marL="342900" indent="-342900">
              <a:buClr>
                <a:srgbClr val="0077E3"/>
              </a:buClr>
              <a:buFont typeface="Arial" panose="020B0604020202020204" pitchFamily="34" charset="0"/>
              <a:buChar char="•"/>
            </a:pPr>
            <a:r>
              <a:rPr lang="en-GB" dirty="0"/>
              <a:t>good organisation skills</a:t>
            </a:r>
          </a:p>
          <a:p>
            <a:pPr marL="342900" indent="-342900">
              <a:buClr>
                <a:srgbClr val="0077E3"/>
              </a:buClr>
              <a:buFont typeface="Arial" panose="020B0604020202020204" pitchFamily="34" charset="0"/>
              <a:buChar char="•"/>
            </a:pPr>
            <a:r>
              <a:rPr lang="en-GB" dirty="0"/>
              <a:t>team player</a:t>
            </a:r>
          </a:p>
          <a:p>
            <a:pPr marL="342900" indent="-342900">
              <a:buClr>
                <a:srgbClr val="0077E3"/>
              </a:buClr>
              <a:buFont typeface="Arial" panose="020B0604020202020204" pitchFamily="34" charset="0"/>
              <a:buChar char="•"/>
            </a:pPr>
            <a:r>
              <a:rPr lang="en-GB" dirty="0"/>
              <a:t>ability to work on your own.</a:t>
            </a:r>
          </a:p>
          <a:p>
            <a:endParaRPr lang="en-GB" dirty="0"/>
          </a:p>
        </p:txBody>
      </p:sp>
      <p:pic>
        <p:nvPicPr>
          <p:cNvPr id="6" name="Picture 5" descr="Diagram&#10;&#10;Description automatically generated with medium confidence">
            <a:extLst>
              <a:ext uri="{FF2B5EF4-FFF2-40B4-BE49-F238E27FC236}">
                <a16:creationId xmlns:a16="http://schemas.microsoft.com/office/drawing/2014/main" id="{EAECEA65-2424-440F-8E0C-FDFCD51477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220072" y="2420888"/>
            <a:ext cx="2692126" cy="3077870"/>
          </a:xfrm>
          <a:prstGeom prst="rect">
            <a:avLst/>
          </a:prstGeom>
        </p:spPr>
      </p:pic>
    </p:spTree>
    <p:extLst>
      <p:ext uri="{BB962C8B-B14F-4D97-AF65-F5344CB8AC3E}">
        <p14:creationId xmlns:p14="http://schemas.microsoft.com/office/powerpoint/2010/main" val="2833034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5C9D8-4B23-49F1-B0B1-722B6DCB57F0}"/>
              </a:ext>
            </a:extLst>
          </p:cNvPr>
          <p:cNvSpPr>
            <a:spLocks noGrp="1"/>
          </p:cNvSpPr>
          <p:nvPr>
            <p:ph type="title"/>
          </p:nvPr>
        </p:nvSpPr>
        <p:spPr/>
        <p:txBody>
          <a:bodyPr/>
          <a:lstStyle/>
          <a:p>
            <a:r>
              <a:rPr lang="en-GB" dirty="0"/>
              <a:t>Staff problems</a:t>
            </a:r>
          </a:p>
        </p:txBody>
      </p:sp>
      <p:sp>
        <p:nvSpPr>
          <p:cNvPr id="3" name="Content Placeholder 2">
            <a:extLst>
              <a:ext uri="{FF2B5EF4-FFF2-40B4-BE49-F238E27FC236}">
                <a16:creationId xmlns:a16="http://schemas.microsoft.com/office/drawing/2014/main" id="{646A33A4-4EB3-4DE3-9F86-C2C781D8DD1A}"/>
              </a:ext>
            </a:extLst>
          </p:cNvPr>
          <p:cNvSpPr>
            <a:spLocks noGrp="1"/>
          </p:cNvSpPr>
          <p:nvPr>
            <p:ph sz="quarter" idx="10"/>
          </p:nvPr>
        </p:nvSpPr>
        <p:spPr>
          <a:xfrm>
            <a:off x="457200" y="1512000"/>
            <a:ext cx="4690864" cy="4248000"/>
          </a:xfrm>
        </p:spPr>
        <p:txBody>
          <a:bodyPr/>
          <a:lstStyle/>
          <a:p>
            <a:r>
              <a:rPr lang="en-GB" dirty="0"/>
              <a:t>All staff display different attitudes, mannerisms and effort levels at work. This makes it very important to have a consistent approach to dealing with staff problems. </a:t>
            </a:r>
          </a:p>
          <a:p>
            <a:r>
              <a:rPr lang="en-GB" dirty="0"/>
              <a:t>Generally, if an employee is awkward, </a:t>
            </a:r>
            <a:br>
              <a:rPr lang="en-GB" dirty="0"/>
            </a:br>
            <a:r>
              <a:rPr lang="en-GB" dirty="0"/>
              <a:t>a manager must have difficult conversations in order to rectify the issue. </a:t>
            </a:r>
          </a:p>
          <a:p>
            <a:r>
              <a:rPr lang="en-GB" dirty="0"/>
              <a:t>Dealing with conflict in the workplace can be one of the most challenging tasks for a manager.</a:t>
            </a:r>
          </a:p>
          <a:p>
            <a:endParaRPr lang="en-GB" dirty="0"/>
          </a:p>
        </p:txBody>
      </p:sp>
      <p:pic>
        <p:nvPicPr>
          <p:cNvPr id="6" name="Picture 5" descr="A picture containing text&#10;&#10;Description automatically generated">
            <a:extLst>
              <a:ext uri="{FF2B5EF4-FFF2-40B4-BE49-F238E27FC236}">
                <a16:creationId xmlns:a16="http://schemas.microsoft.com/office/drawing/2014/main" id="{2F6D9F8A-DA00-43C9-B76B-579F4A2FF3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835" y="1844824"/>
            <a:ext cx="3451965" cy="2441230"/>
          </a:xfrm>
          <a:prstGeom prst="rect">
            <a:avLst/>
          </a:prstGeom>
        </p:spPr>
      </p:pic>
    </p:spTree>
    <p:extLst>
      <p:ext uri="{BB962C8B-B14F-4D97-AF65-F5344CB8AC3E}">
        <p14:creationId xmlns:p14="http://schemas.microsoft.com/office/powerpoint/2010/main" val="1549179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A4D6-04BF-4DA2-BA46-8D541D40DF79}"/>
              </a:ext>
            </a:extLst>
          </p:cNvPr>
          <p:cNvSpPr>
            <a:spLocks noGrp="1"/>
          </p:cNvSpPr>
          <p:nvPr>
            <p:ph type="title"/>
          </p:nvPr>
        </p:nvSpPr>
        <p:spPr/>
        <p:txBody>
          <a:bodyPr/>
          <a:lstStyle/>
          <a:p>
            <a:r>
              <a:rPr lang="en-GB" dirty="0"/>
              <a:t>Staff behaviour</a:t>
            </a:r>
          </a:p>
        </p:txBody>
      </p:sp>
      <p:sp>
        <p:nvSpPr>
          <p:cNvPr id="3" name="Content Placeholder 2">
            <a:extLst>
              <a:ext uri="{FF2B5EF4-FFF2-40B4-BE49-F238E27FC236}">
                <a16:creationId xmlns:a16="http://schemas.microsoft.com/office/drawing/2014/main" id="{49E8D099-2173-4C68-84DE-EC0F40CA042D}"/>
              </a:ext>
            </a:extLst>
          </p:cNvPr>
          <p:cNvSpPr>
            <a:spLocks noGrp="1"/>
          </p:cNvSpPr>
          <p:nvPr>
            <p:ph sz="quarter" idx="10"/>
          </p:nvPr>
        </p:nvSpPr>
        <p:spPr/>
        <p:txBody>
          <a:bodyPr/>
          <a:lstStyle/>
          <a:p>
            <a:r>
              <a:rPr lang="en-GB" dirty="0"/>
              <a:t>When an employer is dealing with poor staff attitude and behaviour, it is very important to consider the points below.</a:t>
            </a:r>
          </a:p>
          <a:p>
            <a:pPr marL="342900" indent="-342900">
              <a:buClr>
                <a:srgbClr val="0077E3"/>
              </a:buClr>
              <a:buFont typeface="Arial" panose="020B0604020202020204" pitchFamily="34" charset="0"/>
              <a:buChar char="•"/>
            </a:pPr>
            <a:r>
              <a:rPr lang="en-GB" dirty="0"/>
              <a:t>Behavioural feedback: if something is below the required standard an employee should be informed in a constructive way.</a:t>
            </a:r>
          </a:p>
          <a:p>
            <a:pPr marL="342900" indent="-342900">
              <a:buClr>
                <a:srgbClr val="0077E3"/>
              </a:buClr>
              <a:buFont typeface="Arial" panose="020B0604020202020204" pitchFamily="34" charset="0"/>
              <a:buChar char="•"/>
            </a:pPr>
            <a:r>
              <a:rPr lang="en-GB" dirty="0"/>
              <a:t>Document the key points that you discuss for any evidence in case the dispute follows disciplinary procedures.</a:t>
            </a:r>
          </a:p>
          <a:p>
            <a:pPr marL="342900" indent="-342900">
              <a:buClr>
                <a:srgbClr val="0077E3"/>
              </a:buClr>
              <a:buFont typeface="Arial" panose="020B0604020202020204" pitchFamily="34" charset="0"/>
              <a:buChar char="•"/>
            </a:pPr>
            <a:r>
              <a:rPr lang="en-GB" dirty="0"/>
              <a:t>An employee will need to follow the guidance and behaviours of the supervisor.</a:t>
            </a:r>
          </a:p>
          <a:p>
            <a:endParaRPr lang="en-GB" dirty="0"/>
          </a:p>
        </p:txBody>
      </p:sp>
    </p:spTree>
    <p:extLst>
      <p:ext uri="{BB962C8B-B14F-4D97-AF65-F5344CB8AC3E}">
        <p14:creationId xmlns:p14="http://schemas.microsoft.com/office/powerpoint/2010/main" val="3856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3C53-FE31-4157-90CD-980148F4577C}"/>
              </a:ext>
            </a:extLst>
          </p:cNvPr>
          <p:cNvSpPr>
            <a:spLocks noGrp="1"/>
          </p:cNvSpPr>
          <p:nvPr>
            <p:ph type="title"/>
          </p:nvPr>
        </p:nvSpPr>
        <p:spPr/>
        <p:txBody>
          <a:bodyPr/>
          <a:lstStyle/>
          <a:p>
            <a:r>
              <a:rPr lang="en-GB" dirty="0"/>
              <a:t>Staff behaviour (continued)</a:t>
            </a:r>
          </a:p>
        </p:txBody>
      </p:sp>
      <p:sp>
        <p:nvSpPr>
          <p:cNvPr id="3" name="Content Placeholder 2">
            <a:extLst>
              <a:ext uri="{FF2B5EF4-FFF2-40B4-BE49-F238E27FC236}">
                <a16:creationId xmlns:a16="http://schemas.microsoft.com/office/drawing/2014/main" id="{D28862B3-49C4-4453-8EEE-2C7D19E296C2}"/>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Set consequences if things don't change: the employee must know that they will be disciplined if they don’t follow company procedures.</a:t>
            </a:r>
          </a:p>
          <a:p>
            <a:pPr marL="342900" indent="-342900">
              <a:buClr>
                <a:srgbClr val="0077E3"/>
              </a:buClr>
              <a:buFont typeface="Arial" panose="020B0604020202020204" pitchFamily="34" charset="0"/>
              <a:buChar char="•"/>
            </a:pPr>
            <a:r>
              <a:rPr lang="en-GB" dirty="0"/>
              <a:t>Be aware of the company's processes. </a:t>
            </a:r>
          </a:p>
          <a:p>
            <a:pPr marL="342900" indent="-342900">
              <a:buClr>
                <a:srgbClr val="0077E3"/>
              </a:buClr>
              <a:buFont typeface="Arial" panose="020B0604020202020204" pitchFamily="34" charset="0"/>
              <a:buChar char="•"/>
            </a:pPr>
            <a:r>
              <a:rPr lang="en-GB" dirty="0"/>
              <a:t>Employers should give the employee an opportunity to discuss their concerns.</a:t>
            </a:r>
          </a:p>
          <a:p>
            <a:endParaRPr lang="en-GB" dirty="0"/>
          </a:p>
        </p:txBody>
      </p:sp>
      <p:pic>
        <p:nvPicPr>
          <p:cNvPr id="8" name="Picture 7" descr="A picture containing person, indoor, computer, person&#10;&#10;Description automatically generated">
            <a:extLst>
              <a:ext uri="{FF2B5EF4-FFF2-40B4-BE49-F238E27FC236}">
                <a16:creationId xmlns:a16="http://schemas.microsoft.com/office/drawing/2014/main" id="{E584D324-C218-4B8E-9E35-759B25ACD5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3649503"/>
            <a:ext cx="3347864" cy="2231909"/>
          </a:xfrm>
          <a:prstGeom prst="rect">
            <a:avLst/>
          </a:prstGeom>
        </p:spPr>
      </p:pic>
    </p:spTree>
    <p:extLst>
      <p:ext uri="{BB962C8B-B14F-4D97-AF65-F5344CB8AC3E}">
        <p14:creationId xmlns:p14="http://schemas.microsoft.com/office/powerpoint/2010/main" val="726776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E0677-C6CA-4754-99FF-54F0729AD1A6}"/>
              </a:ext>
            </a:extLst>
          </p:cNvPr>
          <p:cNvSpPr>
            <a:spLocks noGrp="1"/>
          </p:cNvSpPr>
          <p:nvPr>
            <p:ph type="title"/>
          </p:nvPr>
        </p:nvSpPr>
        <p:spPr/>
        <p:txBody>
          <a:bodyPr/>
          <a:lstStyle/>
          <a:p>
            <a:r>
              <a:rPr lang="en-GB" dirty="0"/>
              <a:t>Material problems</a:t>
            </a:r>
          </a:p>
        </p:txBody>
      </p:sp>
      <p:sp>
        <p:nvSpPr>
          <p:cNvPr id="3" name="Content Placeholder 2">
            <a:extLst>
              <a:ext uri="{FF2B5EF4-FFF2-40B4-BE49-F238E27FC236}">
                <a16:creationId xmlns:a16="http://schemas.microsoft.com/office/drawing/2014/main" id="{F95E0008-9417-4C12-AC8C-FBD04FCE8329}"/>
              </a:ext>
            </a:extLst>
          </p:cNvPr>
          <p:cNvSpPr>
            <a:spLocks noGrp="1"/>
          </p:cNvSpPr>
          <p:nvPr>
            <p:ph sz="quarter" idx="10"/>
          </p:nvPr>
        </p:nvSpPr>
        <p:spPr/>
        <p:txBody>
          <a:bodyPr/>
          <a:lstStyle/>
          <a:p>
            <a:r>
              <a:rPr lang="en-GB" dirty="0"/>
              <a:t>Problems in the workplace could come from materials, for example:</a:t>
            </a:r>
          </a:p>
          <a:p>
            <a:pPr marL="342900" indent="-342900">
              <a:buClr>
                <a:srgbClr val="0077E3"/>
              </a:buClr>
              <a:buFont typeface="Arial" panose="020B0604020202020204" pitchFamily="34" charset="0"/>
              <a:buChar char="•"/>
            </a:pPr>
            <a:r>
              <a:rPr lang="en-GB" dirty="0"/>
              <a:t>material deliveries being late or not arriving</a:t>
            </a:r>
          </a:p>
          <a:p>
            <a:pPr marL="342900" indent="-342900">
              <a:buClr>
                <a:srgbClr val="0077E3"/>
              </a:buClr>
              <a:buFont typeface="Arial" panose="020B0604020202020204" pitchFamily="34" charset="0"/>
              <a:buChar char="•"/>
            </a:pPr>
            <a:r>
              <a:rPr lang="en-GB" dirty="0"/>
              <a:t>material theft</a:t>
            </a:r>
          </a:p>
          <a:p>
            <a:pPr marL="342900" indent="-342900">
              <a:buClr>
                <a:srgbClr val="0077E3"/>
              </a:buClr>
              <a:buFont typeface="Arial" panose="020B0604020202020204" pitchFamily="34" charset="0"/>
              <a:buChar char="•"/>
            </a:pPr>
            <a:r>
              <a:rPr lang="en-GB" dirty="0"/>
              <a:t>material damages</a:t>
            </a:r>
          </a:p>
          <a:p>
            <a:pPr marL="342900" indent="-342900">
              <a:buClr>
                <a:srgbClr val="0077E3"/>
              </a:buClr>
              <a:buFont typeface="Arial" panose="020B0604020202020204" pitchFamily="34" charset="0"/>
              <a:buChar char="•"/>
            </a:pPr>
            <a:r>
              <a:rPr lang="en-GB" dirty="0"/>
              <a:t>materials are poor quality </a:t>
            </a:r>
          </a:p>
          <a:p>
            <a:pPr marL="342900" indent="-342900">
              <a:buClr>
                <a:srgbClr val="0077E3"/>
              </a:buClr>
              <a:buFont typeface="Arial" panose="020B0604020202020204" pitchFamily="34" charset="0"/>
              <a:buChar char="•"/>
            </a:pPr>
            <a:r>
              <a:rPr lang="en-GB" dirty="0"/>
              <a:t>lack of material.</a:t>
            </a:r>
          </a:p>
          <a:p>
            <a:r>
              <a:rPr lang="en-GB" dirty="0"/>
              <a:t>Which problems may occur from the above issues?</a:t>
            </a:r>
          </a:p>
          <a:p>
            <a:endParaRPr lang="en-GB" dirty="0"/>
          </a:p>
        </p:txBody>
      </p:sp>
      <p:pic>
        <p:nvPicPr>
          <p:cNvPr id="6" name="Picture 5" descr="A picture containing building material, building, brick, accessory&#10;&#10;Description automatically generated">
            <a:extLst>
              <a:ext uri="{FF2B5EF4-FFF2-40B4-BE49-F238E27FC236}">
                <a16:creationId xmlns:a16="http://schemas.microsoft.com/office/drawing/2014/main" id="{6F30CB6B-F7CD-46BE-BB4D-9DD6A2434E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6136" y="2564904"/>
            <a:ext cx="2520280" cy="2187603"/>
          </a:xfrm>
          <a:prstGeom prst="rect">
            <a:avLst/>
          </a:prstGeom>
        </p:spPr>
      </p:pic>
    </p:spTree>
    <p:extLst>
      <p:ext uri="{BB962C8B-B14F-4D97-AF65-F5344CB8AC3E}">
        <p14:creationId xmlns:p14="http://schemas.microsoft.com/office/powerpoint/2010/main" val="2819373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1DA8-6AEB-445C-8C66-1C4BB4A89089}"/>
              </a:ext>
            </a:extLst>
          </p:cNvPr>
          <p:cNvSpPr>
            <a:spLocks noGrp="1"/>
          </p:cNvSpPr>
          <p:nvPr>
            <p:ph type="title"/>
          </p:nvPr>
        </p:nvSpPr>
        <p:spPr/>
        <p:txBody>
          <a:bodyPr/>
          <a:lstStyle/>
          <a:p>
            <a:r>
              <a:rPr lang="en-GB" dirty="0"/>
              <a:t>Material problems: solutions</a:t>
            </a:r>
          </a:p>
        </p:txBody>
      </p:sp>
      <p:sp>
        <p:nvSpPr>
          <p:cNvPr id="3" name="Content Placeholder 2">
            <a:extLst>
              <a:ext uri="{FF2B5EF4-FFF2-40B4-BE49-F238E27FC236}">
                <a16:creationId xmlns:a16="http://schemas.microsoft.com/office/drawing/2014/main" id="{56A73621-CE0C-412A-816C-81F787F7521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Material deliveries being late/not arriving – complain to the supplier, ensure orders are placed in advance.</a:t>
            </a:r>
          </a:p>
          <a:p>
            <a:pPr marL="342900" indent="-342900">
              <a:buClr>
                <a:srgbClr val="0077E3"/>
              </a:buClr>
              <a:buFont typeface="Arial" panose="020B0604020202020204" pitchFamily="34" charset="0"/>
              <a:buChar char="•"/>
            </a:pPr>
            <a:r>
              <a:rPr lang="en-GB" dirty="0"/>
              <a:t>Material theft – carry out car boot checks periodically, employ security cameras and security on site.</a:t>
            </a:r>
          </a:p>
          <a:p>
            <a:pPr marL="342900" indent="-342900">
              <a:buClr>
                <a:srgbClr val="0077E3"/>
              </a:buClr>
              <a:buFont typeface="Arial" panose="020B0604020202020204" pitchFamily="34" charset="0"/>
              <a:buChar char="•"/>
            </a:pPr>
            <a:r>
              <a:rPr lang="en-GB" dirty="0"/>
              <a:t>Material damages – ensure staff are trained on handling and storing of material, ensure material is stacked correctly.</a:t>
            </a:r>
          </a:p>
          <a:p>
            <a:pPr marL="342900" indent="-342900">
              <a:buClr>
                <a:srgbClr val="0077E3"/>
              </a:buClr>
              <a:buFont typeface="Arial" panose="020B0604020202020204" pitchFamily="34" charset="0"/>
              <a:buChar char="•"/>
            </a:pPr>
            <a:r>
              <a:rPr lang="en-GB" dirty="0"/>
              <a:t>Materials are poor quality – contact supplier, ensure there is an emphasis on quality.</a:t>
            </a:r>
          </a:p>
          <a:p>
            <a:pPr marL="342900" indent="-342900">
              <a:buClr>
                <a:srgbClr val="0077E3"/>
              </a:buClr>
              <a:buFont typeface="Arial" panose="020B0604020202020204" pitchFamily="34" charset="0"/>
              <a:buChar char="•"/>
            </a:pPr>
            <a:r>
              <a:rPr lang="en-GB" dirty="0"/>
              <a:t>Lack of material – plan in your delivery times and delivery slots to ensure workers are not standing idle with no materials.</a:t>
            </a:r>
          </a:p>
          <a:p>
            <a:endParaRPr lang="en-GB" dirty="0"/>
          </a:p>
        </p:txBody>
      </p:sp>
    </p:spTree>
    <p:extLst>
      <p:ext uri="{BB962C8B-B14F-4D97-AF65-F5344CB8AC3E}">
        <p14:creationId xmlns:p14="http://schemas.microsoft.com/office/powerpoint/2010/main" val="194850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3676-FB45-46FB-8E3F-D418A8152751}"/>
              </a:ext>
            </a:extLst>
          </p:cNvPr>
          <p:cNvSpPr>
            <a:spLocks noGrp="1"/>
          </p:cNvSpPr>
          <p:nvPr>
            <p:ph type="title"/>
          </p:nvPr>
        </p:nvSpPr>
        <p:spPr/>
        <p:txBody>
          <a:bodyPr/>
          <a:lstStyle/>
          <a:p>
            <a:r>
              <a:rPr lang="en-GB" dirty="0"/>
              <a:t>Tool and equipment problems</a:t>
            </a:r>
          </a:p>
        </p:txBody>
      </p:sp>
      <p:sp>
        <p:nvSpPr>
          <p:cNvPr id="3" name="Content Placeholder 2">
            <a:extLst>
              <a:ext uri="{FF2B5EF4-FFF2-40B4-BE49-F238E27FC236}">
                <a16:creationId xmlns:a16="http://schemas.microsoft.com/office/drawing/2014/main" id="{EAC2A298-2B56-4C0A-9298-C69C12B60B6A}"/>
              </a:ext>
            </a:extLst>
          </p:cNvPr>
          <p:cNvSpPr>
            <a:spLocks noGrp="1"/>
          </p:cNvSpPr>
          <p:nvPr>
            <p:ph sz="quarter" idx="10"/>
          </p:nvPr>
        </p:nvSpPr>
        <p:spPr>
          <a:xfrm>
            <a:off x="457200" y="1512000"/>
            <a:ext cx="5166694" cy="4248000"/>
          </a:xfrm>
        </p:spPr>
        <p:txBody>
          <a:bodyPr/>
          <a:lstStyle/>
          <a:p>
            <a:r>
              <a:rPr lang="en-GB" dirty="0"/>
              <a:t>Tool and equipment problems in the workplace can usually be overcome but may affect deadlines.</a:t>
            </a:r>
          </a:p>
          <a:p>
            <a:pPr marL="342900" indent="-342900">
              <a:buClr>
                <a:srgbClr val="0077E3"/>
              </a:buClr>
              <a:buFont typeface="Arial" panose="020B0604020202020204" pitchFamily="34" charset="0"/>
              <a:buChar char="•"/>
            </a:pPr>
            <a:r>
              <a:rPr lang="en-GB" dirty="0"/>
              <a:t>Damaged power tools – e.g. a power tool breaks and needs repairing. To resolve this, ensure tools are maintained and looked after.</a:t>
            </a:r>
          </a:p>
          <a:p>
            <a:pPr marL="342900" indent="-342900">
              <a:buClr>
                <a:srgbClr val="0077E3"/>
              </a:buClr>
              <a:buFont typeface="Arial" panose="020B0604020202020204" pitchFamily="34" charset="0"/>
              <a:buChar char="•"/>
            </a:pPr>
            <a:r>
              <a:rPr lang="en-GB" dirty="0"/>
              <a:t>Faulty tools – again these would need repairing or disposal. To resolve this, ensure tools are maintained and looked after.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endParaRPr lang="en-GB" dirty="0"/>
          </a:p>
        </p:txBody>
      </p:sp>
      <p:pic>
        <p:nvPicPr>
          <p:cNvPr id="7" name="Picture 6" descr="A close - up of a tire&#10;&#10;Description automatically generated with low confidence">
            <a:extLst>
              <a:ext uri="{FF2B5EF4-FFF2-40B4-BE49-F238E27FC236}">
                <a16:creationId xmlns:a16="http://schemas.microsoft.com/office/drawing/2014/main" id="{F12D2458-0CEC-46BE-B921-CAAB403211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8606" y="1596185"/>
            <a:ext cx="3058194" cy="2039815"/>
          </a:xfrm>
          <a:prstGeom prst="rect">
            <a:avLst/>
          </a:prstGeom>
        </p:spPr>
      </p:pic>
      <p:pic>
        <p:nvPicPr>
          <p:cNvPr id="9" name="Picture 8" descr="A dragonfly on a branch&#10;&#10;Description automatically generated with medium confidence">
            <a:extLst>
              <a:ext uri="{FF2B5EF4-FFF2-40B4-BE49-F238E27FC236}">
                <a16:creationId xmlns:a16="http://schemas.microsoft.com/office/drawing/2014/main" id="{D418C569-F715-48B9-908A-A886661D87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8137" y="4005064"/>
            <a:ext cx="3058194" cy="2039815"/>
          </a:xfrm>
          <a:prstGeom prst="rect">
            <a:avLst/>
          </a:prstGeom>
        </p:spPr>
      </p:pic>
    </p:spTree>
    <p:extLst>
      <p:ext uri="{BB962C8B-B14F-4D97-AF65-F5344CB8AC3E}">
        <p14:creationId xmlns:p14="http://schemas.microsoft.com/office/powerpoint/2010/main" val="4834407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purl.org/dc/dcmitype/"/>
    <ds:schemaRef ds:uri="http://purl.org/dc/terms/"/>
    <ds:schemaRef ds:uri="http://purl.org/dc/elements/1.1/"/>
    <ds:schemaRef ds:uri="7d91badd-8922-4db1-9652-4fbca8a6b7df"/>
    <ds:schemaRef ds:uri="http://schemas.microsoft.com/office/2006/documentManagement/types"/>
    <ds:schemaRef ds:uri="1c5831b9-66da-4f16-a409-834213ecdb8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6143</TotalTime>
  <Words>1017</Words>
  <Application>Microsoft Office PowerPoint</Application>
  <PresentationFormat>On-screen Show (4:3)</PresentationFormat>
  <Paragraphs>82</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ＭＳ Ｐゴシック</vt:lpstr>
      <vt:lpstr>Arial</vt:lpstr>
      <vt:lpstr>Lucida Grande</vt:lpstr>
      <vt:lpstr>Times New Roman</vt:lpstr>
      <vt:lpstr>Default Design</vt:lpstr>
      <vt:lpstr>  PowerPoint 4: Problem-solving techniques</vt:lpstr>
      <vt:lpstr>Problem-solving techniques in the workplace</vt:lpstr>
      <vt:lpstr>Problem solving</vt:lpstr>
      <vt:lpstr>Staff problems</vt:lpstr>
      <vt:lpstr>Staff behaviour</vt:lpstr>
      <vt:lpstr>Staff behaviour (continued)</vt:lpstr>
      <vt:lpstr>Material problems</vt:lpstr>
      <vt:lpstr>Material problems: solutions</vt:lpstr>
      <vt:lpstr>Tool and equipment problems</vt:lpstr>
      <vt:lpstr>Tools and equipment problems (continued)</vt:lpstr>
      <vt:lpstr>Safety problems   </vt:lpstr>
      <vt:lpstr>Safety problems (continued)</vt:lpstr>
      <vt:lpstr>Environment problems</vt:lpstr>
      <vt:lpstr>Environmental solutions</vt:lpstr>
      <vt:lpstr>Problem solving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Laura Glover</cp:lastModifiedBy>
  <cp:revision>189</cp:revision>
  <dcterms:created xsi:type="dcterms:W3CDTF">2013-05-28T00:38:54Z</dcterms:created>
  <dcterms:modified xsi:type="dcterms:W3CDTF">2025-11-20T10:21:29Z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